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6" r:id="rId26"/>
    <p:sldId id="299" r:id="rId27"/>
    <p:sldId id="298" r:id="rId28"/>
    <p:sldId id="281" r:id="rId29"/>
    <p:sldId id="282" r:id="rId30"/>
    <p:sldId id="283" r:id="rId31"/>
    <p:sldId id="284" r:id="rId32"/>
    <p:sldId id="289" r:id="rId33"/>
    <p:sldId id="290" r:id="rId34"/>
    <p:sldId id="285" r:id="rId35"/>
    <p:sldId id="291" r:id="rId36"/>
    <p:sldId id="287" r:id="rId37"/>
    <p:sldId id="293" r:id="rId38"/>
    <p:sldId id="294" r:id="rId39"/>
    <p:sldId id="297" r:id="rId40"/>
    <p:sldId id="286" r:id="rId41"/>
    <p:sldId id="295" r:id="rId42"/>
    <p:sldId id="28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Pacheco" initials="GP" lastIdx="2" clrIdx="0">
    <p:extLst>
      <p:ext uri="{19B8F6BF-5375-455C-9EA6-DF929625EA0E}">
        <p15:presenceInfo xmlns:p15="http://schemas.microsoft.com/office/powerpoint/2012/main" userId="S-1-5-21-4207196655-1284807994-987816898-11033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FF"/>
    <a:srgbClr val="CC3399"/>
    <a:srgbClr val="D64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4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1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4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7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9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6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7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841F3-AB25-4495-B9A1-EF0F90DC4115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6ED3-7BC6-425E-9B7B-9F7C13AD33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3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404948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George Pacheco</a:t>
            </a:r>
            <a:r>
              <a:rPr lang="en-US" b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800" i="1" dirty="0">
                <a:solidFill>
                  <a:schemeClr val="bg1"/>
                </a:solidFill>
                <a:cs typeface="Calibri" panose="020F0502020204030204" pitchFamily="34" charset="0"/>
              </a:rPr>
              <a:t>Evolutionary Biologist</a:t>
            </a:r>
            <a:r>
              <a:rPr lang="en-US" b="0" dirty="0" smtClean="0">
                <a:solidFill>
                  <a:schemeClr val="bg1"/>
                </a:solidFill>
                <a:effectLst/>
              </a:rPr>
              <a:t/>
            </a:r>
            <a:br>
              <a:rPr lang="en-US" b="0" dirty="0" smtClean="0">
                <a:solidFill>
                  <a:schemeClr val="bg1"/>
                </a:solidFill>
                <a:effectLst/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14353"/>
            <a:ext cx="12192000" cy="3061063"/>
          </a:xfrm>
        </p:spPr>
        <p:txBody>
          <a:bodyPr>
            <a:normAutofit fontScale="85000" lnSpcReduction="20000"/>
          </a:bodyPr>
          <a:lstStyle/>
          <a:p>
            <a:r>
              <a:rPr lang="en-US" sz="5100" b="1" dirty="0">
                <a:solidFill>
                  <a:schemeClr val="bg1"/>
                </a:solidFill>
              </a:rPr>
              <a:t>Academic </a:t>
            </a:r>
            <a:r>
              <a:rPr lang="en-US" sz="5100" b="1" dirty="0" smtClean="0">
                <a:solidFill>
                  <a:schemeClr val="bg1"/>
                </a:solidFill>
              </a:rPr>
              <a:t>M</a:t>
            </a:r>
            <a:r>
              <a:rPr lang="en-US" sz="5100" b="1" dirty="0" smtClean="0">
                <a:solidFill>
                  <a:schemeClr val="bg1"/>
                </a:solidFill>
              </a:rPr>
              <a:t>emoir *</a:t>
            </a:r>
            <a:endParaRPr lang="en-US" sz="5100" b="0" dirty="0" smtClean="0">
              <a:solidFill>
                <a:schemeClr val="bg1"/>
              </a:solidFill>
              <a:effectLst/>
            </a:endParaRPr>
          </a:p>
          <a:p>
            <a:r>
              <a:rPr lang="en-US" sz="5100" b="0" dirty="0" smtClean="0">
                <a:solidFill>
                  <a:schemeClr val="bg1"/>
                </a:solidFill>
                <a:effectLst/>
              </a:rPr>
              <a:t/>
            </a:r>
            <a:br>
              <a:rPr lang="en-US" sz="5100" b="0" dirty="0" smtClean="0">
                <a:solidFill>
                  <a:schemeClr val="bg1"/>
                </a:solidFill>
                <a:effectLst/>
              </a:rPr>
            </a:br>
            <a:r>
              <a:rPr lang="en-US" sz="5100" b="0" dirty="0" smtClean="0">
                <a:solidFill>
                  <a:schemeClr val="bg1"/>
                </a:solidFill>
                <a:effectLst/>
              </a:rPr>
              <a:t/>
            </a:r>
            <a:br>
              <a:rPr lang="en-US" sz="5100" b="0" dirty="0" smtClean="0">
                <a:solidFill>
                  <a:schemeClr val="bg1"/>
                </a:solidFill>
                <a:effectLst/>
              </a:rPr>
            </a:br>
            <a:r>
              <a:rPr lang="en-US" sz="3300" dirty="0" smtClean="0">
                <a:solidFill>
                  <a:schemeClr val="bg1"/>
                </a:solidFill>
                <a:latin typeface="+mj-lt"/>
              </a:rPr>
              <a:t>28 </a:t>
            </a:r>
            <a:r>
              <a:rPr lang="en-US" sz="3300" dirty="0">
                <a:solidFill>
                  <a:schemeClr val="bg1"/>
                </a:solidFill>
                <a:latin typeface="+mj-lt"/>
              </a:rPr>
              <a:t>August </a:t>
            </a:r>
            <a:r>
              <a:rPr lang="en-US" sz="3300" dirty="0" smtClean="0">
                <a:solidFill>
                  <a:schemeClr val="bg1"/>
                </a:solidFill>
                <a:latin typeface="+mj-lt"/>
              </a:rPr>
              <a:t>2022</a:t>
            </a:r>
            <a:endParaRPr lang="en-US" sz="3300" b="0" dirty="0" smtClean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sz="3300" dirty="0" smtClean="0">
                <a:solidFill>
                  <a:schemeClr val="bg1"/>
                </a:solidFill>
                <a:latin typeface="+mj-lt"/>
              </a:rPr>
              <a:t>Oslo, Norway</a:t>
            </a:r>
            <a:endParaRPr lang="en-US" sz="3300" b="0" dirty="0" smtClean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3494" y="6196143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* Not really.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5285" y="2998650"/>
            <a:ext cx="412233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i="1" dirty="0">
                <a:solidFill>
                  <a:schemeClr val="bg1"/>
                </a:solidFill>
                <a:latin typeface="+mj-lt"/>
              </a:rPr>
              <a:t>Natural History Museum of Denmark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b="1" i="1" dirty="0">
                <a:solidFill>
                  <a:schemeClr val="bg1"/>
                </a:solidFill>
                <a:latin typeface="+mj-lt"/>
              </a:rPr>
              <a:t>Section for Evolutionary </a:t>
            </a:r>
            <a:r>
              <a:rPr lang="en-US" b="1" i="1" dirty="0" smtClean="0">
                <a:solidFill>
                  <a:schemeClr val="bg1"/>
                </a:solidFill>
                <a:latin typeface="+mj-lt"/>
              </a:rPr>
              <a:t>Genomics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2" name="Picture 6" descr="https://lh5.googleusercontent.com/epi3MgzzZwAaHXKDc6aGFZGk_QUUpDj-AhltbyqcdciXWu204pow4QWjHiBP3QV6WrTBnRvQ2TY8Hk6Se9M7H7PXoR4OKrKtzdHUuSw5vE78QTnd_vLQsIR9Wr9-_Xus0wsRFnSCbq-X1l4Xjvv4LkLoLZYs7EtTbguNLTQfGEtc6FPyuHjxmQo53G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3347"/>
            <a:ext cx="5217160" cy="293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5.googleusercontent.com/3Hye8GTjI52TdjeYSJ-_MJMBkdONl9XOVPBf5LhwI-x-eW_gfvjgXg8J0dDmMTdm32LZFzn2HTX8J1a3fi5-pPhExTsQ_EnX-LmyfZF3XB7LSjsI8Eqi8h5vXs_k_cKrXMo8TAyoURbNnr4kD8g93Y3Z-hSG0yQlUQ-sqy9GPcixcKExN2FqsMh63I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17" y="3920612"/>
            <a:ext cx="2739678" cy="29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lh6.googleusercontent.com/vSVYkci9NFvY-1FM-6qBvpSiN7LQa2a0IsTHYRWBvSEVKBQSV-70jL0NynpVmrHQt9raQ5g0Y-XvMB7VAJbgsRqnoruJjmaV883iYU770fcopzSdDkAGxp1vMY2Dr5jd7qi7FRGigKd2TNVsfmJhy7lTMGrPvlNZri-oWIzVwUcPRO5CcGfPxvahEd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95" y="3920613"/>
            <a:ext cx="4404705" cy="29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47616" y="2995915"/>
            <a:ext cx="7144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Professor Thomas Gilbert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b="1" i="1" dirty="0">
                <a:solidFill>
                  <a:schemeClr val="bg1"/>
                </a:solidFill>
                <a:latin typeface="+mj-lt"/>
              </a:rPr>
              <a:t>Domestication of </a:t>
            </a:r>
            <a:r>
              <a:rPr lang="en-US" b="1" i="1" dirty="0" smtClean="0">
                <a:solidFill>
                  <a:schemeClr val="bg1"/>
                </a:solidFill>
                <a:latin typeface="+mj-lt"/>
              </a:rPr>
              <a:t>Pigeons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110" name="Picture 14" descr="https://lh5.googleusercontent.com/1EOLGOAI-7d7zY8HtSpdt6EhaN095HliHyUokhJ-cfA2UTHYtP1q2j0ZPTe72w5iY1nP78b-hf3n6qwNMcQuNhfGRXYGV-0d61VLIEtj391VFFXTAWO4KOe2qQmRb7cdW_drM3c1h9ha8uctTcOMM4IlfH69XhAhzeF0PHhXoaEKKy7lT47Oe0wxwj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694"/>
            <a:ext cx="925286" cy="9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2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5604" y="2189217"/>
            <a:ext cx="11320791" cy="3021577"/>
            <a:chOff x="482147" y="3838403"/>
            <a:chExt cx="11320791" cy="3021577"/>
          </a:xfrm>
        </p:grpSpPr>
        <p:pic>
          <p:nvPicPr>
            <p:cNvPr id="5148" name="Picture 28" descr="https://lh3.googleusercontent.com/Q0AViULMIvXw9MCFp2RTL-vNHxjCrLkUuIZhR-HSbPZvXNDROc6uT42z87rkDAYuQQeYj_ZOFFAOFLjpvjZGCStUAR-s7XVhepUfizG6EzMm48U9FhyPJf0KXF_BJ2LNpDYxJuktLNnZRIZmAU5xD8sMHpXsBDmeyN2YPt99D9WLJLqsMP5xC4unLz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931" y="3842657"/>
              <a:ext cx="4534349" cy="301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50" name="Picture 30" descr="https://lh3.googleusercontent.com/bsG4jMqiPnEbC3MiCp4V47tzhwo_sUWolVAJFqkNkZu8jb-7S9jFiKl4qDVNKT4oE0J2WmeX5WHNubZS9lmm2f_l6NnXFLQrgzKpwkt8fc-s35SvAXBhWSTsVG6Xw08qBmQY3WDEqSGu-4l8efBOX6TL9TZ2CbHryw4dQRY3B7L7m8fzyzGCJuQW5g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47" y="3842657"/>
              <a:ext cx="2002413" cy="301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52" name="Picture 32" descr="https://lh6.googleusercontent.com/s8aIQzQHUJqjI_5UMq_rTexDx5QALqYFDfq9LI-MjdzS8kz6ALXZ71WP-wYh1ukQN4JfRc8z2UbreIuErvPo_MHr2Sj-_MooNp9gYsTdrQGtn_oXWOeydHQr3AUVZjqTGRI1zYxbYqERCrN8YFZPNOEd4qUdUJmeGfXDeqcDf2_b_oneZUhTtkfa0RU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651" y="3838403"/>
              <a:ext cx="2009678" cy="3021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54" name="Picture 34" descr="https://lh3.googleusercontent.com/MWWX6JHYqs71su_0tmnoJOG1sMh2efyHZAdLlnsMf4Q0pclpptDq_ceu_1D131n4brZcSwnGK0bXDc2r8kx2i1_XFb0GaaWg8mPvC1DJqm_dYVwoBNYX4ml_DD3FH3oQbAUbECts_8vWDxYx0pcjFc2BSfqCo7TNkSNya0WGpQfWbLcqZ7a3dBr196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7700" y="3839392"/>
              <a:ext cx="2005238" cy="3019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2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1381" y="1540326"/>
            <a:ext cx="11389238" cy="3603173"/>
            <a:chOff x="505873" y="1208312"/>
            <a:chExt cx="11389238" cy="3603173"/>
          </a:xfrm>
        </p:grpSpPr>
        <p:pic>
          <p:nvPicPr>
            <p:cNvPr id="6146" name="Picture 2" descr="https://lh3.googleusercontent.com/TfZYbumzsvGJx3RrC0hKXd7jguZosBTIUZ5c30ofAFRGQwC6C_nCXUg5Gnl_U-_mnND1PctnA6KEYAOX2kWi6niQSdZjSvGy_Z_sFquvBn5CkpKSjfv5eXzMdaxNDKK9heUFvLaMKIbijS8zshF-GQdIWJXurtAa3ejydmxuufkDbU91GG8Af9W_5zQ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73" y="1213757"/>
              <a:ext cx="2822037" cy="359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lh6.googleusercontent.com/0MABi4q-iOtyFQW9u1ILbpLtc9gFpJ8Cr3uLp5U4iRt1ib6o6oCgw2N36q0YYI5lYlyNqVRy8XVQc6hKOk7s96r0ubvPLJEX5HW3qvIW0f_-4IdCq7hwJH5Dr0GCxI08tmIJ9ARQzH84X4ycEgw4HSEIrRadTmCewaiYsMom0jp6ZtdJ8TMZyU-Oox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910" y="1211035"/>
              <a:ext cx="4243882" cy="359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lh6.googleusercontent.com/PJAf-QVnnhpLhq7ARrlyiw0_NoA2xP8oLw2s-HGN3F3sP1_tvyh58d2VnZBNZxrpLtGyRVH8W8h3i03-JlKbllWymhFo2juTzwjDecPA36oiklSqkcPC_M0npcLw1eguH_wOzdxOsDg6fY8y8ADx08WQNoTQregqiMImwoun_V92dfjvqWnURKwE3X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792" y="1208312"/>
              <a:ext cx="4323319" cy="359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326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62693" y="1281164"/>
            <a:ext cx="10466614" cy="5576836"/>
            <a:chOff x="854528" y="1279159"/>
            <a:chExt cx="10466614" cy="5576836"/>
          </a:xfrm>
        </p:grpSpPr>
        <p:pic>
          <p:nvPicPr>
            <p:cNvPr id="7170" name="Picture 2" descr="https://lh4.googleusercontent.com/OAVHZfZDwsnD_NTs9hzNE25mWKa5RAtL-cR5vUJXPmUYt2hFwJmt_ycYqhi2dC57Csvmti_5HFlyTAdMtL2by0a8miwJjY54jPAueHqjKHQS9hgZpzkzaPxtfcYc8cPVYYzxgd8pQZmLEGSC1_Kq-kHHBmsxqS3c969qNprfBLLHJHiTB5GOzAtmVW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28" y="1279159"/>
              <a:ext cx="2416629" cy="5576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018187" y="3636690"/>
              <a:ext cx="2914653" cy="861774"/>
              <a:chOff x="3048000" y="2721114"/>
              <a:chExt cx="2914653" cy="86177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048000" y="2721114"/>
                <a:ext cx="1657353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i="1" dirty="0">
                    <a:solidFill>
                      <a:srgbClr val="FFFFFF"/>
                    </a:solidFill>
                    <a:latin typeface="+mj-lt"/>
                  </a:rPr>
                  <a:t>GBSing</a:t>
                </a:r>
                <a:endParaRPr lang="en-US" dirty="0">
                  <a:latin typeface="+mj-lt"/>
                </a:endParaRPr>
              </a:p>
              <a:p>
                <a:pPr algn="ctr"/>
                <a:r>
                  <a:rPr lang="en-US" b="1" dirty="0">
                    <a:solidFill>
                      <a:srgbClr val="FFFFFF"/>
                    </a:solidFill>
                    <a:latin typeface="+mj-lt"/>
                  </a:rPr>
                  <a:t>(</a:t>
                </a:r>
                <a:r>
                  <a:rPr lang="en-US" b="1" i="1" dirty="0">
                    <a:solidFill>
                      <a:srgbClr val="FFFFFF"/>
                    </a:solidFill>
                    <a:latin typeface="+mj-lt"/>
                  </a:rPr>
                  <a:t>EcoT22I</a:t>
                </a:r>
                <a:r>
                  <a:rPr lang="en-US" b="1" dirty="0" smtClean="0">
                    <a:solidFill>
                      <a:srgbClr val="FFFFFF"/>
                    </a:solidFill>
                    <a:latin typeface="+mj-lt"/>
                  </a:rPr>
                  <a:t>)</a:t>
                </a:r>
                <a:endParaRPr lang="en-US" dirty="0">
                  <a:latin typeface="+mj-lt"/>
                </a:endParaRP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4705353" y="3152001"/>
                <a:ext cx="1257300" cy="1"/>
              </a:xfrm>
              <a:prstGeom prst="straightConnector1">
                <a:avLst/>
              </a:prstGeom>
              <a:ln w="857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72" name="Picture 4" descr="https://lh4.googleusercontent.com/PfgqKCOmKKp7dfkm6qSMoB8b4D7dEaJ2omZ6wladIjYM01Yp1mnVE3hhfszsQuDi58Ey-QVpCnWmX2Uqwqe7XiKlND46UpuVQzu2dOvpvuxNVNXG1EbSvs8SuT8PiPBJ8yU7Ry6QXjkhv7mQUUtlBILi0d5LJJWSn7sr7oDwV0ndDVHdRCx2fMW2koU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9871" y="1281165"/>
              <a:ext cx="3641271" cy="557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34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 descr="https://lh3.googleusercontent.com/6CaOtmMSo8K6LvHUcmnX2Pw7A1w2L4ieTeK66qCCeybwAY42Pxsl0hm0j1wc41Izfn9EN6mWLSw8GnMQhCzZfzM1XpnhwJnFL2g5D_8SA6AY-Bq9Wc7WbwOKNtWMrtErWiW_65KG3TTSVF3syKT1kpQpkvCCsLkTmnE4_1NS4Zb1Yr9jp45kDTmqz4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833"/>
            <a:ext cx="7560129" cy="505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60129" y="2994088"/>
            <a:ext cx="46318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+mj-lt"/>
              </a:rPr>
              <a:t>Research Visit for 1 month</a:t>
            </a:r>
            <a:endParaRPr lang="en-US" sz="24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+ 200 samples processed</a:t>
            </a:r>
            <a:br>
              <a:rPr lang="en-US" sz="2400" b="1" dirty="0">
                <a:solidFill>
                  <a:srgbClr val="FFFFFF"/>
                </a:solidFill>
                <a:latin typeface="+mj-lt"/>
              </a:rPr>
            </a:br>
            <a:r>
              <a:rPr lang="en-US" sz="2400" b="1" dirty="0">
                <a:solidFill>
                  <a:srgbClr val="FFFFFF"/>
                </a:solidFill>
                <a:latin typeface="+mj-lt"/>
              </a:rPr>
              <a:t/>
            </a:r>
            <a:br>
              <a:rPr lang="en-US" sz="2400" b="1" dirty="0">
                <a:solidFill>
                  <a:srgbClr val="FFFFFF"/>
                </a:solidFill>
                <a:latin typeface="+mj-lt"/>
              </a:rPr>
            </a:br>
            <a:r>
              <a:rPr lang="en-US" sz="2400" b="1" dirty="0">
                <a:solidFill>
                  <a:srgbClr val="FFFFFF"/>
                </a:solidFill>
                <a:latin typeface="+mj-lt"/>
              </a:rPr>
              <a:t>Mike Shapiro’s Lab</a:t>
            </a:r>
            <a:br>
              <a:rPr lang="en-US" sz="2400" b="1" dirty="0">
                <a:solidFill>
                  <a:srgbClr val="FFFFFF"/>
                </a:solidFill>
                <a:latin typeface="+mj-lt"/>
              </a:rPr>
            </a:br>
            <a:r>
              <a:rPr lang="en-US" sz="2400" b="1" i="1" dirty="0">
                <a:solidFill>
                  <a:srgbClr val="FFFFFF"/>
                </a:solidFill>
                <a:latin typeface="+mj-lt"/>
              </a:rPr>
              <a:t>University of Utah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27733"/>
            <a:ext cx="1219200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190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GBS Samples 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+mj-lt"/>
              </a:rPr>
              <a:t>(Our 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Study</a:t>
            </a:r>
            <a:r>
              <a:rPr lang="en-US" dirty="0" smtClean="0">
                <a:solidFill>
                  <a:srgbClr val="FFFFFF"/>
                </a:solidFill>
                <a:latin typeface="+mj-lt"/>
              </a:rPr>
              <a:t>)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+mj-lt"/>
              </a:rPr>
              <a:t> </a:t>
            </a:r>
            <a:endParaRPr lang="en-US" dirty="0">
              <a:latin typeface="+mj-lt"/>
            </a:endParaRPr>
          </a:p>
          <a:p>
            <a:pPr marL="285750" indent="-285750" algn="ctr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50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WGS Samples 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+mj-lt"/>
              </a:rPr>
              <a:t>(Shapiro et al., 2013; Domyan et al., 2016; Gazda et al., 2018</a:t>
            </a:r>
            <a:r>
              <a:rPr lang="en-US" dirty="0" smtClean="0">
                <a:solidFill>
                  <a:srgbClr val="FFFFFF"/>
                </a:solidFill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34177"/>
            <a:ext cx="12192000" cy="2723823"/>
          </a:xfrm>
          <a:prstGeom prst="rect">
            <a:avLst/>
          </a:prstGeom>
          <a:solidFill>
            <a:srgbClr val="FF99FF">
              <a:alpha val="40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</a:rPr>
              <a:t>A Robust, Simple Genotyping-by-Sequencing (GBS) Approach for High Diversity Species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600" i="1" dirty="0">
                <a:solidFill>
                  <a:srgbClr val="FFFFFF"/>
                </a:solidFill>
                <a:latin typeface="+mj-lt"/>
              </a:rPr>
              <a:t>PlosOne 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| Vol. 8, Issue 5 (2013)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Elshire et al.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b="1" dirty="0">
                <a:solidFill>
                  <a:srgbClr val="FFFFFF"/>
                </a:solidFill>
                <a:latin typeface="+mj-lt"/>
              </a:rPr>
              <a:t>Stacks: Building and Genotyping Loci De Novo from Short-read Sequences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600" i="1" dirty="0">
                <a:solidFill>
                  <a:srgbClr val="FFFFFF"/>
                </a:solidFill>
                <a:latin typeface="+mj-lt"/>
              </a:rPr>
              <a:t>G3: Genes, Genomes, Genetics 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| Vol. 1, Issue 3, pp. 171-182 (2011)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+mj-lt"/>
              </a:rPr>
              <a:t>Catchen et al</a:t>
            </a:r>
            <a:r>
              <a:rPr lang="en-US" sz="1400" dirty="0" smtClean="0">
                <a:solidFill>
                  <a:srgbClr val="FFFFFF"/>
                </a:solidFill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pic>
        <p:nvPicPr>
          <p:cNvPr id="9218" name="Picture 2" descr="https://lh6.googleusercontent.com/Tt-Nth77lw5Y_qEwpkVzF2fHUwN2U94DAQI51DqiDILAbeyxmYgtcLFymBxu5P1q1TJ5kry_BUz-T3s5234YVJxJrXm17P43SAXNh9Ey6TPBGpdO8UPkFzGc1BiSPdEkydKsuCH7TqGGHi80bKUPUcGhM2rlRJ8hTOg7RYTGNa64z-ttON1G2b634A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515" y="4382116"/>
            <a:ext cx="595539" cy="59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3.googleusercontent.com/SI5GpxI0IIUhU8dbiRlvlA_l9cWJJE5kbPck6qX2zbXsHyq-p4Jaa4wy9CYqyweSeKMD2UVrDhUom8zmMeJXHMGYG03D3tl6YWf70RtYit8IbNQdBjtbcL7R39kQxTSDovbezQcuyDmSiY1-DYh9lDkkOSh9tRfFRTg09JLU1H2yBz-ymNzW_Tt97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300" y="5739492"/>
            <a:ext cx="1411967" cy="73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" y="1412435"/>
            <a:ext cx="10580915" cy="54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3.googleusercontent.com/1LkW4sVYIrvb88IKwIticvBVoBNZYsjX1EKNcqaMasrsIX_ClGA77RLiEOFSLhWLkslRFUj6ljC_HnzNu1dCcjqwwST625Os8wazk1Ev6XlHF-16qFGjK08Jja2KIRXRCOrXj5AaAiEJceXfRX3Vuavs7oM7RZy9TuSqz7KF16lluxnVjyNAO6ou5I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391" y="1434711"/>
            <a:ext cx="6288805" cy="542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10244" name="Picture 4" descr="https://lh4.googleusercontent.com/NXlY9zH37100n0PwQST5l_ImPZvG4qT7Osb4v0ZyMxeR9F4YF_TaX6_UtjToRUqQ14CVfG6NyoPELHxRwUpoI9KwAnPM3xR31NFVs3miIpKG97a-l21eetg7Wfn1F8avLpsjgY1Z2wMB7ac2SpWnsxw3X9Zggl7P8pcq9lPJhm-VkTwLCcKRKn6Vdb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414" y="1434711"/>
            <a:ext cx="5992586" cy="54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0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947928"/>
            <a:ext cx="10553700" cy="59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12290" name="Picture 2" descr="https://lh5.googleusercontent.com/fEK6njLyCTzt6mskmFedSrYLuz_Oxt-rrMIzU4pNuclySfCCepGA0VHqPcHGAQDfj7RbKQXtGzAOY3Mgp51XQfmLneS0XpZKbjmgl_gMuNkolNquV7Vawf_sKWXLuRmkpunNh4oe5vUo2N1_9Y4zBoKuSNrKNEDBeJNyhVVP8UmiYWRRNAkQvMrMrp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7825"/>
            <a:ext cx="60007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49786" y="1647825"/>
            <a:ext cx="2759529" cy="1338828"/>
          </a:xfrm>
          <a:prstGeom prst="rect">
            <a:avLst/>
          </a:prstGeom>
          <a:solidFill>
            <a:srgbClr val="FF99FF">
              <a:alpha val="40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When Chickens Go Wild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i="1" dirty="0">
                <a:solidFill>
                  <a:srgbClr val="FFFFFF"/>
                </a:solidFill>
                <a:latin typeface="+mj-lt"/>
              </a:rPr>
              <a:t>Nature 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| Vol. 529:270-273 </a:t>
            </a:r>
            <a:endParaRPr lang="en-US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Ewen </a:t>
            </a:r>
            <a:r>
              <a:rPr lang="en-US" sz="1600" dirty="0" smtClean="0">
                <a:solidFill>
                  <a:srgbClr val="FFFFFF"/>
                </a:solidFill>
                <a:latin typeface="+mj-lt"/>
              </a:rPr>
              <a:t>Callaway</a:t>
            </a: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00750" y="4249813"/>
            <a:ext cx="6191250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</a:rPr>
              <a:t>Simply the Reverse of Domestication?</a:t>
            </a:r>
            <a:endParaRPr lang="en-US" sz="28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b="1" dirty="0">
                <a:solidFill>
                  <a:srgbClr val="FFFFFF"/>
                </a:solidFill>
                <a:latin typeface="+mj-lt"/>
              </a:rPr>
              <a:t>E.g. Dogs, Horses, Pigs, Cats </a:t>
            </a:r>
            <a:r>
              <a:rPr lang="en-US" b="1" dirty="0" smtClean="0">
                <a:solidFill>
                  <a:srgbClr val="FFFFFF"/>
                </a:solidFill>
                <a:latin typeface="+mj-lt"/>
              </a:rPr>
              <a:t>(...)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967958"/>
            <a:ext cx="11353800" cy="5890041"/>
          </a:xfrm>
        </p:spPr>
        <p:txBody>
          <a:bodyPr>
            <a:normAutofit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marL="457200" indent="-4572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Early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Scientific Inclinations &amp; Initial Education</a:t>
            </a:r>
          </a:p>
          <a:p>
            <a:pPr marL="457200" indent="-4572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Previous Projects (MSc &amp; PhD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| </a:t>
            </a:r>
            <a:r>
              <a:rPr lang="en-US" b="1" i="1" dirty="0" smtClean="0">
                <a:solidFill>
                  <a:schemeClr val="bg1"/>
                </a:solidFill>
                <a:latin typeface="+mj-lt"/>
              </a:rPr>
              <a:t>University of Copenhagen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</a:endParaRPr>
          </a:p>
          <a:p>
            <a:pPr marL="457200" indent="-4572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Parallel Collaborations</a:t>
            </a:r>
          </a:p>
          <a:p>
            <a:pPr marL="457200" indent="-457200"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Current Projects (Postdoc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|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Technical University of Denmark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n-US" b="1" dirty="0">
              <a:solidFill>
                <a:schemeClr val="bg1"/>
              </a:solidFill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54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14338" name="Picture 2" descr="https://lh5.googleusercontent.com/8QrBWKgFVMVR8NZjaZwS0PhjWIs6tx9It-5H0o9OpLIZEfQrADKuz_Th2lzKuJO7ojY68HkSFayqnBOoChawNc2RFXsKqX_a9zQ5j1ZW-jG-UIDN3uIj3ZFcaf91R8KZ5FnHaddHYVtz4dq-cxWk1oO96DjGtP8mpf0VbrGEcgIBfX8v6P03vwyYPi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" y="2231571"/>
            <a:ext cx="4814182" cy="46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6.googleusercontent.com/Zg6xo7MGriMnvs2h7DbwEpmAVEBcmPTbEo28ltA2CI_YuEBFD577konPxWdVzO_65nHunGkLMGsSNKukvVmbINI6PxtrPqluKaZrd0zOWCeoWQR7NF1SmL13rMPiLuXM1UgLjk_SW_lulADCDyHfCh7-7mEHwp2eJilmeYHDeOjAHZnpCpb03i3Nsn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62" y="2231571"/>
            <a:ext cx="3740792" cy="24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65762" y="4830819"/>
            <a:ext cx="374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Feral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Pigeon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Populations?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841448" y="4440009"/>
            <a:ext cx="1257300" cy="1"/>
          </a:xfrm>
          <a:prstGeom prst="straightConnector1">
            <a:avLst/>
          </a:prstGeom>
          <a:ln w="857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4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15362" name="Picture 2" descr="https://lh5.googleusercontent.com/N7sVbN4jXmWOXxj6Mfy43KTg6An6KFSZ9sIrb2XsxgZHx_BN1NDNFoUofFi9mK-RKJanoEpxQAX8haJeWbOecTLYA8CeizXChnb1qlwu8RTLRUt3Wt02LMdsUziU7uHavih-vegs_-fjswxP9Ng4G9W9zwFWZnlEq0_R3XZwUwcLxrnBaJuQ0PETiP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63737"/>
            <a:ext cx="6289431" cy="41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93523" y="3559343"/>
            <a:ext cx="5398477" cy="169706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+700 samples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Covering All Continents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+30 Collaborators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2247509"/>
            <a:ext cx="6289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Rock </a:t>
            </a:r>
            <a:r>
              <a:rPr lang="en-US" dirty="0" smtClean="0">
                <a:solidFill>
                  <a:srgbClr val="FFFFFF"/>
                </a:solidFill>
              </a:rPr>
              <a:t>Dove </a:t>
            </a:r>
            <a:r>
              <a:rPr lang="en-US" dirty="0">
                <a:solidFill>
                  <a:srgbClr val="FFFFFF"/>
                </a:solidFill>
              </a:rPr>
              <a:t>o</a:t>
            </a:r>
            <a:r>
              <a:rPr lang="en-US" dirty="0" smtClean="0">
                <a:solidFill>
                  <a:srgbClr val="FFFFFF"/>
                </a:solidFill>
              </a:rPr>
              <a:t>n the </a:t>
            </a:r>
            <a:r>
              <a:rPr lang="en-US" dirty="0" smtClean="0">
                <a:solidFill>
                  <a:srgbClr val="FFFFFF"/>
                </a:solidFill>
                <a:latin typeface="+mj-lt"/>
              </a:rPr>
              <a:t>F</a:t>
            </a:r>
            <a:r>
              <a:rPr lang="en-US" b="1" dirty="0" smtClean="0">
                <a:solidFill>
                  <a:srgbClr val="FFFFFF"/>
                </a:solidFill>
                <a:latin typeface="+mj-lt"/>
              </a:rPr>
              <a:t>aroe Islands: wild or not?</a:t>
            </a:r>
            <a:endParaRPr lang="en-US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4554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+mj-lt"/>
              </a:rPr>
              <a:t>¿ </a:t>
            </a:r>
            <a:r>
              <a:rPr lang="en-US" sz="2400" b="1" i="1" dirty="0">
                <a:solidFill>
                  <a:srgbClr val="FFFFFF"/>
                </a:solidFill>
                <a:latin typeface="+mj-lt"/>
              </a:rPr>
              <a:t>Is there any wild rock dove colony left?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22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34" y="1172864"/>
            <a:ext cx="5789931" cy="56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2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05" y="1101969"/>
            <a:ext cx="6395590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901"/>
            <a:ext cx="5897418" cy="50921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97418" y="2474870"/>
            <a:ext cx="62945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Pigeon Island National Park,  Sri Lanka</a:t>
            </a:r>
            <a:endParaRPr kumimoji="0" lang="en-US" altLang="en-US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028" name="Picture 4" descr="https://lh3.googleusercontent.com/dmkEAcc-KmNlttBTkmO1sTfhKuWCLtCwL4YAkyP43BIgqvECkVmtuRi7t5vrOxl3UnvptBM81S752IbAK8fgplTefxHil1LQS6z5J_LKx4GLdylGa_aF9rrciOCt-adLeZfeE5RDNhSdn5D8SIxAaK5O5QQWq-Wg0rHp6t6yLxUwfus14WG7alaqLq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418" y="2889375"/>
            <a:ext cx="6294582" cy="284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634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55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>
                <a:solidFill>
                  <a:schemeClr val="bg1"/>
                </a:solidFill>
              </a:rPr>
              <a:t>Parallel Collaborations | </a:t>
            </a:r>
            <a:r>
              <a:rPr lang="en-US" sz="3400" b="1" i="1" dirty="0">
                <a:solidFill>
                  <a:schemeClr val="bg1"/>
                </a:solidFill>
              </a:rPr>
              <a:t>Bird 10K Project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https://lh6.googleusercontent.com/lTQT3ki3FD9hl4oh8Wunk1Zb4SgZ5W4RqGZl3zp9SpHAfSMfrKaiTJFBldwENwbMOHVgyoktTTEss78sS5dn8zsMRgBcxVCJ7mfP8yF8ipN5AJDZHQEQXz4-TPEEx1A-pHFUFZS3iP9B_oXP2W0CZv3x7CoJF_DsFPgJ4BbMltO5gefR8BE5i1CCe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9268"/>
            <a:ext cx="7091680" cy="50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RjGESKR3HkKMzLyYBHUxMa0L2FDdqnyPHP8ChiDcy9jihjbkTRzt3TRn7Ot2dLQYeLeXVWDbi1lBFrCgMeLia0MQo6bgTIcybG2bXjgkK2rvu0euY2rhpMoAuKv4oB8pJyzAsMa9EYfYndGmH3W-2NWZng92X0VDn0atTPe_oZzPq3KjFZU7MWLg05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77" y="1799268"/>
            <a:ext cx="5263623" cy="50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10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>
                <a:solidFill>
                  <a:schemeClr val="bg1"/>
                </a:solidFill>
              </a:rPr>
              <a:t>Parallel Collaborations | </a:t>
            </a:r>
            <a:r>
              <a:rPr lang="en-US" sz="3400" b="1" dirty="0" smtClean="0">
                <a:solidFill>
                  <a:schemeClr val="bg1"/>
                </a:solidFill>
              </a:rPr>
              <a:t>Other Projects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3123" y="1957768"/>
            <a:ext cx="11245753" cy="3025713"/>
            <a:chOff x="309880" y="1973008"/>
            <a:chExt cx="11245753" cy="30257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80" y="1973008"/>
              <a:ext cx="6116320" cy="302571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279" y="1973008"/>
              <a:ext cx="4743354" cy="3025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68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Past </a:t>
            </a:r>
            <a:r>
              <a:rPr lang="en-US" sz="3400" b="1" dirty="0" smtClean="0">
                <a:solidFill>
                  <a:schemeClr val="bg1"/>
                </a:solidFill>
              </a:rPr>
              <a:t>Post-doc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0099" y="1278976"/>
            <a:ext cx="11771802" cy="5579024"/>
            <a:chOff x="0" y="1278977"/>
            <a:chExt cx="11771802" cy="5579024"/>
          </a:xfrm>
        </p:grpSpPr>
        <p:pic>
          <p:nvPicPr>
            <p:cNvPr id="3078" name="Picture 6" descr="https://lh5.googleusercontent.com/NylH7CBPY-Tu6K4W_wpuYYDutiJirWf6fpsHDo-G6B3I85ry6Ly4KoPNlYNPPCbK91xoGJvs6JNowTkG4YeAeyZg2464GRaQxHcRn1UOVlE5Lz4qavAmKZoP1-I8yQXLDxf745NJnLWD5FIoPMyrdMD6aNnsc09qa96GoKBva2ADrGjmF0CeJULMSY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78977"/>
              <a:ext cx="3947159" cy="5579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lh3.googleusercontent.com/5Gi_c9mOV8ir3Rj4UxY0_eOvW7bmuJZxcsmcwqORNASLPyWDMckORgIkVma9pSFgVfbAHn3-IKX1JHc_UpQj1VOVoVDX0_cX9FHWLskeQIB8U9vWWm-9_riopFvmW02VYlExpia6QNkl03u1A6wzkHiF4xDIKD1xYfPafetaEifm6eGAy_ge7pWcg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581" y="1278977"/>
              <a:ext cx="3655221" cy="557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ttps://lh4.googleusercontent.com/w-yypeQIRHgsWMANCjyLAV1hrsMNGsWMqiH3Q4Te2bZlsit_QpaHiCkI-puRyZURjzJt5nx8F2y7Do-ZTI0kXacelSk36PG-Oify_Ctpj_0OKTd5gaCXi-EOKRxOeuQJTFw6pKoKsNtjVzd2IDS8DeifmOOXjtJyBpcKrOR5jtrmF6MMWR9tYS8qkI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254" y="1278977"/>
              <a:ext cx="4035232" cy="160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https://lh4.googleusercontent.com/aLJOKN-j54wnMXDUoDEcZ31A6WWWpS2fC-AE9fwI7bV6T5u2BOOcKZtadYlqw5YveA5tyf4IDVC9yG-S5VszH03P3WD6Co9vq2zza4KTB_4tyc1D53XpyATkVT2M_3COXoBEfzleB_-pzhiUzZoUQv88UgrnLAqgbd8DCyzeAMEgBcw-RKgXki86NY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254" y="3182886"/>
              <a:ext cx="4035232" cy="164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https://lh4.googleusercontent.com/rOhIVHhfTvulWiDhdLn4I9zqXWjvVaoM1JHKWmPuCpdpywyhQbjz7EeuU3MaiiNH8LV-MpST8qFjgjNqgrqWA5sEUUwCbNgD1mFmiK2t7hPnAKhZift5GE-deIxs9pwpf-cqJWZtvSh8JHtzy8spF-WEtNzmARqq2mZ-yCnH3g6BOvdF9q1lTwGuVt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254" y="5119367"/>
              <a:ext cx="4035232" cy="148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17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082" y="1317663"/>
            <a:ext cx="4194478" cy="55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5-Point Star 6"/>
          <p:cNvSpPr/>
          <p:nvPr/>
        </p:nvSpPr>
        <p:spPr>
          <a:xfrm>
            <a:off x="7851140" y="2918884"/>
            <a:ext cx="146050" cy="14605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3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>
                <a:solidFill>
                  <a:schemeClr val="bg1"/>
                </a:solidFill>
              </a:rPr>
              <a:t>Past </a:t>
            </a:r>
            <a:r>
              <a:rPr lang="en-US" sz="3400" b="1" dirty="0">
                <a:solidFill>
                  <a:schemeClr val="bg1"/>
                </a:solidFill>
              </a:rPr>
              <a:t>Post-doc</a:t>
            </a:r>
            <a:endParaRPr lang="en-US" sz="3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lh4.googleusercontent.com/NIJahDRlzWqNMFErBHD2Dr_99v8kZpEUsH-MFg-O-p5-k56_WMT3uC_ELc7KxmNIVvovrncORENSQu1WBre-9wQmRRaxlJEwXcuNIYGLFLkG0IjNObcjUjCYgIGGgC5BjAxI05B6OPMrGiRg72GBmpsp1gU4Oy9rFnA6o0O45gt_5e2i20SCQY2Bt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7062" y="2941408"/>
            <a:ext cx="3724910" cy="24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-M_ZpkUQhpVllAEOhok5pM_KNpcWliITwK9dZzzxEQpP2_EXqq3PV29pHpzjpyXyMzKcSjvXWXAVv8CGSCDM765gnFdxHp6sCvMgl7m1lbQjP4CMFGzdnTfekhCArsrVLXUxhAc3UqeAfq1Ashyob-1ZYUjEGb0te8k1LuSfRIjoO_es-rJLQRS1J4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24152" y="2946489"/>
            <a:ext cx="3724910" cy="24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0" y="1972162"/>
            <a:ext cx="6096000" cy="397031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WGS / </a:t>
            </a:r>
            <a:r>
              <a:rPr lang="en-US" sz="2400" b="1" i="1" dirty="0">
                <a:solidFill>
                  <a:schemeClr val="bg1"/>
                </a:solidFill>
                <a:latin typeface="+mj-lt"/>
              </a:rPr>
              <a:t>Extreme </a:t>
            </a:r>
            <a:r>
              <a:rPr lang="en-US" sz="2400" b="1" i="1" dirty="0" smtClean="0">
                <a:solidFill>
                  <a:schemeClr val="bg1"/>
                </a:solidFill>
                <a:latin typeface="+mj-lt"/>
              </a:rPr>
              <a:t>Populations</a:t>
            </a:r>
          </a:p>
          <a:p>
            <a:pPr algn="ctr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Atlantic Cod (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Gadidae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Atlantic Herring (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Clupeidae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European Flounder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Pleuronectidae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Turbot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Scophthalmidae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Lumpfish (</a:t>
            </a:r>
            <a:r>
              <a:rPr lang="en-US" sz="2400" dirty="0" smtClean="0">
                <a:solidFill>
                  <a:srgbClr val="7030A0"/>
                </a:solidFill>
                <a:latin typeface="+mj-lt"/>
              </a:rPr>
              <a:t>Cyclopteridae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)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5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Past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27" y="1012444"/>
            <a:ext cx="7306945" cy="58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874" y="0"/>
            <a:ext cx="594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12195109" cy="56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</a:p>
        </p:txBody>
      </p:sp>
      <p:pic>
        <p:nvPicPr>
          <p:cNvPr id="6146" name="Picture 2" descr="A Origem Das Espécies (Coleção A Obra-Prima De Cada Autor) – Juju Books –  Livraria e Sebo Vir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36" y="1272592"/>
            <a:ext cx="3862615" cy="56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10236" y="1272592"/>
            <a:ext cx="8771528" cy="5602825"/>
            <a:chOff x="1728832" y="1255175"/>
            <a:chExt cx="8771528" cy="5602825"/>
          </a:xfrm>
        </p:grpSpPr>
        <p:pic>
          <p:nvPicPr>
            <p:cNvPr id="6146" name="Picture 2" descr="A Origem Das Espécies (Coleção A Obra-Prima De Cada Autor) – Juju Books –  Livraria e Sebo Virtua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832" y="1255175"/>
              <a:ext cx="3862615" cy="560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55175"/>
              <a:ext cx="4404360" cy="5602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52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8707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</a:p>
        </p:txBody>
      </p:sp>
      <p:pic>
        <p:nvPicPr>
          <p:cNvPr id="8196" name="Picture 4" descr="The Human Advantage: A New Understanding of How Our Brain Became Remarkable  , Herculano-Houzel, Suzana - Amazon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5" y="1373778"/>
            <a:ext cx="3719108" cy="55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6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8707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35" y="1373778"/>
            <a:ext cx="3533084" cy="5501639"/>
          </a:xfrm>
          <a:prstGeom prst="rect">
            <a:avLst/>
          </a:prstGeom>
        </p:spPr>
      </p:pic>
      <p:pic>
        <p:nvPicPr>
          <p:cNvPr id="8196" name="Picture 4" descr="The Human Advantage: A New Understanding of How Our Brain Became Remarkable  , Herculano-Houzel, Suzana - Amazon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5" y="1373778"/>
            <a:ext cx="3719108" cy="55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92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8707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35" y="1373778"/>
            <a:ext cx="3533084" cy="5501639"/>
          </a:xfrm>
          <a:prstGeom prst="rect">
            <a:avLst/>
          </a:prstGeom>
        </p:spPr>
      </p:pic>
      <p:pic>
        <p:nvPicPr>
          <p:cNvPr id="8196" name="Picture 4" descr="The Human Advantage: A New Understanding of How Our Brain Became Remarkable  , Herculano-Houzel, Suzana - Amazon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5" y="1373778"/>
            <a:ext cx="3719108" cy="55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831" y="1373778"/>
            <a:ext cx="3548613" cy="54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6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-8707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7246" y="1776551"/>
            <a:ext cx="945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600" dirty="0">
                <a:solidFill>
                  <a:schemeClr val="bg1"/>
                </a:solidFill>
              </a:rPr>
              <a:t>(…) </a:t>
            </a:r>
            <a:r>
              <a:rPr lang="da-DK" sz="3600" i="1" dirty="0" smtClean="0">
                <a:solidFill>
                  <a:schemeClr val="bg1"/>
                </a:solidFill>
              </a:rPr>
              <a:t>Perhaps </a:t>
            </a:r>
            <a:r>
              <a:rPr lang="en-AU" sz="3600" i="1" dirty="0" smtClean="0">
                <a:solidFill>
                  <a:schemeClr val="bg1"/>
                </a:solidFill>
              </a:rPr>
              <a:t>there</a:t>
            </a:r>
            <a:r>
              <a:rPr lang="da-DK" sz="3600" i="1" dirty="0" smtClean="0">
                <a:solidFill>
                  <a:schemeClr val="bg1"/>
                </a:solidFill>
              </a:rPr>
              <a:t> </a:t>
            </a:r>
            <a:r>
              <a:rPr lang="da-DK" sz="3600" i="1" dirty="0">
                <a:solidFill>
                  <a:schemeClr val="bg1"/>
                </a:solidFill>
              </a:rPr>
              <a:t>is a </a:t>
            </a:r>
            <a:r>
              <a:rPr lang="en-GB" sz="3600" i="1" dirty="0" smtClean="0">
                <a:solidFill>
                  <a:schemeClr val="bg1"/>
                </a:solidFill>
              </a:rPr>
              <a:t>genetic</a:t>
            </a:r>
            <a:r>
              <a:rPr lang="da-DK" sz="3600" i="1" dirty="0" smtClean="0">
                <a:solidFill>
                  <a:schemeClr val="bg1"/>
                </a:solidFill>
              </a:rPr>
              <a:t> component</a:t>
            </a:r>
            <a:r>
              <a:rPr lang="da-DK" sz="3600" dirty="0" smtClean="0">
                <a:solidFill>
                  <a:schemeClr val="bg1"/>
                </a:solidFill>
              </a:rPr>
              <a:t> (…)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124" name="Picture 4" descr="Haaze's review of Feathers: The Evolution of a Natural Mira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98" y="4381705"/>
            <a:ext cx="3568448" cy="25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54 Most Colorful Snakes in the World - Color Meanin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648" y="4343766"/>
            <a:ext cx="3759352" cy="25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pic 7,500-mile cuckoo migration wows scientists - BBC Ne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907" y="2629988"/>
            <a:ext cx="2881878" cy="20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8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2017" y="2194899"/>
            <a:ext cx="11767965" cy="2384387"/>
            <a:chOff x="989202" y="2514207"/>
            <a:chExt cx="9516893" cy="1928282"/>
          </a:xfrm>
        </p:grpSpPr>
        <p:pic>
          <p:nvPicPr>
            <p:cNvPr id="2052" name="Picture 4" descr="Kerodon rupestri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47" y="2514207"/>
              <a:ext cx="2892424" cy="1928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 arara-azul-de-lear Ã© uma ave da Caatinga que se encontra em risco de extinÃ§Ã£o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202" y="2514207"/>
              <a:ext cx="3055747" cy="1928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Bromélia caating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770" y="2514207"/>
              <a:ext cx="2899325" cy="1928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73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18" y="1094013"/>
            <a:ext cx="3854269" cy="57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8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Future Perspectives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00918" y="1080834"/>
            <a:ext cx="8590163" cy="5794583"/>
            <a:chOff x="1521459" y="1076596"/>
            <a:chExt cx="8590163" cy="57945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459" y="1089775"/>
              <a:ext cx="3854269" cy="5781404"/>
            </a:xfrm>
            <a:prstGeom prst="rect">
              <a:avLst/>
            </a:prstGeom>
          </p:spPr>
        </p:pic>
        <p:pic>
          <p:nvPicPr>
            <p:cNvPr id="1026" name="Picture 2" descr="Buy Darwin Comes to Town: How the Urban Jungle Drives Evolution Book Online  at Low Prices in India | Darwin Comes to Town: How the Urban Jungle Drives  Evolution Reviews &amp; Ratings -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711" y="1076596"/>
              <a:ext cx="3838911" cy="5794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0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use sparrow (Passer domesticus) | Natural History Mus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6" y="16045"/>
            <a:ext cx="11843657" cy="68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3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6" name="Picture 4" descr="Man and dog: Ancient genetics study reveals complex hi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625600"/>
            <a:ext cx="7848599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7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NNN / Black Wolves Have Dogs to Tha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131" y="1383969"/>
            <a:ext cx="8127738" cy="547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3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1182727"/>
          </a:xfrm>
        </p:spPr>
        <p:txBody>
          <a:bodyPr>
            <a:normAutofit fontScale="85000" lnSpcReduction="20000"/>
          </a:bodyPr>
          <a:lstStyle/>
          <a:p>
            <a:pPr fontAlgn="base"/>
            <a:endParaRPr lang="en-US" b="1" dirty="0">
              <a:solidFill>
                <a:schemeClr val="bg1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Early </a:t>
            </a:r>
            <a:r>
              <a:rPr lang="en-US" sz="4000" b="1" dirty="0">
                <a:solidFill>
                  <a:schemeClr val="bg1"/>
                </a:solidFill>
              </a:rPr>
              <a:t>Scientific Inclinations &amp; Initial </a:t>
            </a:r>
            <a:r>
              <a:rPr lang="en-US" sz="4000" b="1" dirty="0" smtClean="0">
                <a:solidFill>
                  <a:schemeClr val="bg1"/>
                </a:solidFill>
              </a:rPr>
              <a:t>Education</a:t>
            </a:r>
          </a:p>
          <a:p>
            <a:pPr algn="just" fontAlgn="base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50227" y="1952428"/>
            <a:ext cx="9291545" cy="3355368"/>
            <a:chOff x="871145" y="2090974"/>
            <a:chExt cx="9291545" cy="3355368"/>
          </a:xfrm>
        </p:grpSpPr>
        <p:grpSp>
          <p:nvGrpSpPr>
            <p:cNvPr id="2" name="Group 1"/>
            <p:cNvGrpSpPr/>
            <p:nvPr/>
          </p:nvGrpSpPr>
          <p:grpSpPr>
            <a:xfrm>
              <a:off x="5959185" y="2090974"/>
              <a:ext cx="4203505" cy="3355368"/>
              <a:chOff x="463549" y="2072593"/>
              <a:chExt cx="4203505" cy="3355368"/>
            </a:xfrm>
          </p:grpSpPr>
          <p:pic>
            <p:nvPicPr>
              <p:cNvPr id="5130" name="Picture 10" descr="Atol das Rocas Biological Reserve | Ilha de itamaracá, Ilha de boipeba,  Locai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550" y="2626591"/>
                <a:ext cx="4203504" cy="2801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463549" y="2072593"/>
                <a:ext cx="4203505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bg1"/>
                    </a:solidFill>
                    <a:latin typeface="+mj-lt"/>
                  </a:rPr>
                  <a:t>Rocas </a:t>
                </a:r>
                <a:r>
                  <a:rPr lang="en-US" sz="3000" dirty="0" smtClean="0">
                    <a:solidFill>
                      <a:schemeClr val="bg1"/>
                    </a:solidFill>
                    <a:latin typeface="+mj-lt"/>
                  </a:rPr>
                  <a:t>Atoll</a:t>
                </a:r>
                <a:endParaRPr lang="en-US" sz="30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871145" y="2090974"/>
              <a:ext cx="4196731" cy="3355368"/>
              <a:chOff x="871145" y="2090974"/>
              <a:chExt cx="4196731" cy="335536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871145" y="2090974"/>
                <a:ext cx="419673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 smtClean="0">
                    <a:solidFill>
                      <a:srgbClr val="FFFFFF"/>
                    </a:solidFill>
                    <a:latin typeface="+mj-lt"/>
                  </a:rPr>
                  <a:t>BSc in Biological Sciences</a:t>
                </a:r>
                <a:endParaRPr lang="en-US" sz="3000" dirty="0">
                  <a:latin typeface="+mj-lt"/>
                </a:endParaRPr>
              </a:p>
            </p:txBody>
          </p:sp>
          <p:pic>
            <p:nvPicPr>
              <p:cNvPr id="1028" name="Picture 4" descr="Conheça a guardiã do único atol do Atlântico Sul | National Geographic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46" y="2644972"/>
                <a:ext cx="4196730" cy="2801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736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38XqZMEbqgri74PnR6Xl8M1AScGXKEyiS2N0atqPsMvDYqJO9wDZw-8CX8u9fjBAXhyeBnqw7dl-GC9DbDsAzB-nWXll-hfhop552ODumbRosdnoRSsIwkCMl3oYOAX0ZoywGV-PTjjqRXlH6y9zvjZ3seZ1ibW2gtnOwb3vwAU4rrH66l0j_OdKa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11" y="1683549"/>
            <a:ext cx="2697294" cy="33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https://lh5.googleusercontent.com/fXp1oYGDkcDCbsT6aYEBChCtV3JxnNC8n3LSOdOBjKLUXs3ctfEfwwGCZrG5_8HkUMfy_J7sC3tHjrIIjieHAAMesG_GBuY56ZBWX_fzquyM3oxSWaPQaR08Ql5daD6_7kg_5inADlZSrxMdQpTI0JL11U45SDfktjGBe7_-p1tMW-UnR9keqiwomW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669" y="2566986"/>
            <a:ext cx="684935" cy="6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s://lh6.googleusercontent.com/fs8zMDvnbWxHG1sshcwRFRCX7qhrmJOIy5HSMu2TPAzjpCgK-1PgPDIJYAM9jwuMZUWxCU-43JO3O8fyoQTcvrGSPrksw2utEEJrt4M2DeV7A4thkdzFjTTLra4sKxac_BpGQ7Ejy5Jail_v9-Cri1G8piU7gtJzHJN3dCAevu_SDkoJgVQa-DRApR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669" y="4818812"/>
            <a:ext cx="684935" cy="6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531137" y="160640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+mj-lt"/>
              </a:rPr>
              <a:t>MSc in Biology</a:t>
            </a:r>
            <a:r>
              <a:rPr lang="en-US" sz="2000" i="1" dirty="0">
                <a:solidFill>
                  <a:srgbClr val="FFFFFF"/>
                </a:solidFill>
                <a:latin typeface="+mj-lt"/>
              </a:rPr>
              <a:t/>
            </a:r>
            <a:br>
              <a:rPr lang="en-US" sz="2000" i="1" dirty="0">
                <a:solidFill>
                  <a:srgbClr val="FFFFFF"/>
                </a:solidFill>
                <a:latin typeface="+mj-lt"/>
              </a:rPr>
            </a:br>
            <a:r>
              <a:rPr lang="en-US" i="1" dirty="0">
                <a:solidFill>
                  <a:srgbClr val="FFFFFF"/>
                </a:solidFill>
                <a:latin typeface="+mj-lt"/>
              </a:rPr>
              <a:t>Danish Government Scholarship</a:t>
            </a:r>
            <a:endParaRPr lang="en-US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89491" y="3853244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+mj-lt"/>
              </a:rPr>
              <a:t>PhD in Evolutionary Genomics</a:t>
            </a:r>
            <a:r>
              <a:rPr lang="en-US" sz="2000" i="1" dirty="0">
                <a:solidFill>
                  <a:srgbClr val="FFFFFF"/>
                </a:solidFill>
                <a:latin typeface="+mj-lt"/>
              </a:rPr>
              <a:t/>
            </a:r>
            <a:br>
              <a:rPr lang="en-US" sz="2000" i="1" dirty="0">
                <a:solidFill>
                  <a:srgbClr val="FFFFFF"/>
                </a:solidFill>
                <a:latin typeface="+mj-lt"/>
              </a:rPr>
            </a:br>
            <a:r>
              <a:rPr lang="en-US" i="1" dirty="0">
                <a:solidFill>
                  <a:srgbClr val="FFFFFF"/>
                </a:solidFill>
                <a:latin typeface="+mj-lt"/>
              </a:rPr>
              <a:t>Brazilian</a:t>
            </a:r>
            <a:r>
              <a:rPr lang="en-US" sz="2000" i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+mj-lt"/>
              </a:rPr>
              <a:t>Science without Borders Scholarship</a:t>
            </a:r>
            <a:endParaRPr lang="en-US" dirty="0">
              <a:latin typeface="+mj-lt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0" y="1"/>
            <a:ext cx="12192000" cy="96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Education | </a:t>
            </a:r>
            <a:r>
              <a:rPr lang="en-US" sz="3400" b="1" i="1" dirty="0" smtClean="0">
                <a:solidFill>
                  <a:schemeClr val="bg1"/>
                </a:solidFill>
              </a:rPr>
              <a:t>Genomics of 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5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960119"/>
          </a:xfrm>
        </p:spPr>
        <p:txBody>
          <a:bodyPr anchor="ctr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b="1" dirty="0" smtClean="0">
                <a:solidFill>
                  <a:schemeClr val="bg1"/>
                </a:solidFill>
              </a:rPr>
              <a:t>Specialised </a:t>
            </a:r>
            <a:r>
              <a:rPr lang="en-US" sz="3400" b="1" dirty="0">
                <a:solidFill>
                  <a:schemeClr val="bg1"/>
                </a:solidFill>
              </a:rPr>
              <a:t>Education | </a:t>
            </a:r>
            <a:r>
              <a:rPr lang="en-US" sz="3400" b="1" i="1" dirty="0">
                <a:solidFill>
                  <a:schemeClr val="bg1"/>
                </a:solidFill>
              </a:rPr>
              <a:t>Genomics of </a:t>
            </a:r>
            <a:r>
              <a:rPr lang="en-US" sz="3400" b="1" i="1" dirty="0" smtClean="0">
                <a:solidFill>
                  <a:schemeClr val="bg1"/>
                </a:solidFill>
              </a:rPr>
              <a:t>Pigeons</a:t>
            </a:r>
            <a:endParaRPr lang="en-US" sz="3400" b="1" dirty="0" smtClean="0">
              <a:solidFill>
                <a:schemeClr val="bg1"/>
              </a:solidFill>
            </a:endParaRPr>
          </a:p>
        </p:txBody>
      </p:sp>
      <p:pic>
        <p:nvPicPr>
          <p:cNvPr id="3076" name="Picture 4" descr="Do You Know When Horses Were First Domesticated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710" y="1556327"/>
            <a:ext cx="7942580" cy="530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00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488</Words>
  <Application>Microsoft Office PowerPoint</Application>
  <PresentationFormat>Widescreen</PresentationFormat>
  <Paragraphs>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George Pacheco Evolutionary Biologist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George Pacheco Evolutionary Biologist</dc:title>
  <dc:creator>George Pacheco</dc:creator>
  <cp:lastModifiedBy>George Pacheco</cp:lastModifiedBy>
  <cp:revision>45</cp:revision>
  <dcterms:created xsi:type="dcterms:W3CDTF">2022-10-19T08:57:55Z</dcterms:created>
  <dcterms:modified xsi:type="dcterms:W3CDTF">2022-10-27T21:33:33Z</dcterms:modified>
</cp:coreProperties>
</file>